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8"/>
  </p:notesMasterIdLst>
  <p:sldIdLst>
    <p:sldId id="256" r:id="rId2"/>
    <p:sldId id="293" r:id="rId3"/>
    <p:sldId id="356" r:id="rId4"/>
    <p:sldId id="357" r:id="rId5"/>
    <p:sldId id="358" r:id="rId6"/>
    <p:sldId id="359" r:id="rId7"/>
    <p:sldId id="353" r:id="rId8"/>
    <p:sldId id="360" r:id="rId9"/>
    <p:sldId id="361" r:id="rId10"/>
    <p:sldId id="362" r:id="rId11"/>
    <p:sldId id="363" r:id="rId12"/>
    <p:sldId id="364" r:id="rId13"/>
    <p:sldId id="365" r:id="rId14"/>
    <p:sldId id="366" r:id="rId15"/>
    <p:sldId id="367" r:id="rId16"/>
    <p:sldId id="386" r:id="rId17"/>
    <p:sldId id="368" r:id="rId18"/>
    <p:sldId id="369" r:id="rId19"/>
    <p:sldId id="370" r:id="rId20"/>
    <p:sldId id="371" r:id="rId21"/>
    <p:sldId id="372" r:id="rId22"/>
    <p:sldId id="373" r:id="rId23"/>
    <p:sldId id="374" r:id="rId24"/>
    <p:sldId id="375" r:id="rId25"/>
    <p:sldId id="376" r:id="rId26"/>
    <p:sldId id="377" r:id="rId27"/>
    <p:sldId id="385" r:id="rId28"/>
    <p:sldId id="378" r:id="rId29"/>
    <p:sldId id="379" r:id="rId30"/>
    <p:sldId id="380" r:id="rId31"/>
    <p:sldId id="354" r:id="rId32"/>
    <p:sldId id="381" r:id="rId33"/>
    <p:sldId id="382" r:id="rId34"/>
    <p:sldId id="355" r:id="rId35"/>
    <p:sldId id="383" r:id="rId36"/>
    <p:sldId id="384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01"/>
    <p:restoredTop sz="94665"/>
  </p:normalViewPr>
  <p:slideViewPr>
    <p:cSldViewPr snapToGrid="0">
      <p:cViewPr varScale="1">
        <p:scale>
          <a:sx n="107" d="100"/>
          <a:sy n="107" d="100"/>
        </p:scale>
        <p:origin x="20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BA3B8-C476-6843-A64D-7B5112658E77}" type="datetimeFigureOut">
              <a:rPr kumimoji="1" lang="zh-CN" altLang="en-US" smtClean="0"/>
              <a:t>2021/10/25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475F9C-7C57-5B42-BDFA-C97E0CF1E52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3793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75F9C-7C57-5B42-BDFA-C97E0CF1E52B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947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FE81-882E-E04D-80B4-32FD3193F067}" type="datetimeFigureOut">
              <a:rPr kumimoji="1" lang="zh-CN" altLang="en-US" smtClean="0"/>
              <a:t>2021/10/25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442B5-6898-EC42-AD24-78CDDCA65D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4664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FE81-882E-E04D-80B4-32FD3193F067}" type="datetimeFigureOut">
              <a:rPr kumimoji="1" lang="zh-CN" altLang="en-US" smtClean="0"/>
              <a:t>2021/10/25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442B5-6898-EC42-AD24-78CDDCA65D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2864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FE81-882E-E04D-80B4-32FD3193F067}" type="datetimeFigureOut">
              <a:rPr kumimoji="1" lang="zh-CN" altLang="en-US" smtClean="0"/>
              <a:t>2021/10/25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442B5-6898-EC42-AD24-78CDDCA65D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9137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FE81-882E-E04D-80B4-32FD3193F067}" type="datetimeFigureOut">
              <a:rPr kumimoji="1" lang="zh-CN" altLang="en-US" smtClean="0"/>
              <a:t>2021/10/25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442B5-6898-EC42-AD24-78CDDCA65D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0300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FE81-882E-E04D-80B4-32FD3193F067}" type="datetimeFigureOut">
              <a:rPr kumimoji="1" lang="zh-CN" altLang="en-US" smtClean="0"/>
              <a:t>2021/10/25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442B5-6898-EC42-AD24-78CDDCA65D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0368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FE81-882E-E04D-80B4-32FD3193F067}" type="datetimeFigureOut">
              <a:rPr kumimoji="1" lang="zh-CN" altLang="en-US" smtClean="0"/>
              <a:t>2021/10/25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442B5-6898-EC42-AD24-78CDDCA65D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7617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FE81-882E-E04D-80B4-32FD3193F067}" type="datetimeFigureOut">
              <a:rPr kumimoji="1" lang="zh-CN" altLang="en-US" smtClean="0"/>
              <a:t>2021/10/25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442B5-6898-EC42-AD24-78CDDCA65D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3202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FE81-882E-E04D-80B4-32FD3193F067}" type="datetimeFigureOut">
              <a:rPr kumimoji="1" lang="zh-CN" altLang="en-US" smtClean="0"/>
              <a:t>2021/10/25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442B5-6898-EC42-AD24-78CDDCA65D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7307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FE81-882E-E04D-80B4-32FD3193F067}" type="datetimeFigureOut">
              <a:rPr kumimoji="1" lang="zh-CN" altLang="en-US" smtClean="0"/>
              <a:t>2021/10/25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442B5-6898-EC42-AD24-78CDDCA65D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7066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FE81-882E-E04D-80B4-32FD3193F067}" type="datetimeFigureOut">
              <a:rPr kumimoji="1" lang="zh-CN" altLang="en-US" smtClean="0"/>
              <a:t>2021/10/25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442B5-6898-EC42-AD24-78CDDCA65D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3617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FE81-882E-E04D-80B4-32FD3193F067}" type="datetimeFigureOut">
              <a:rPr kumimoji="1" lang="zh-CN" altLang="en-US" smtClean="0"/>
              <a:t>2021/10/25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442B5-6898-EC42-AD24-78CDDCA65D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707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6FE81-882E-E04D-80B4-32FD3193F067}" type="datetimeFigureOut">
              <a:rPr kumimoji="1" lang="zh-CN" altLang="en-US" smtClean="0"/>
              <a:t>2021/10/25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442B5-6898-EC42-AD24-78CDDCA65D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1650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C3361B-721B-524D-BCE1-F7D8E1564B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" altLang="zh-CN" dirty="0"/>
              <a:t>Sublinear GMW-Style Compiler for MPC with Preprocessing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76B1B1D-A101-4148-8ECC-CA0DAC6093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2021/10/27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5360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8B3530-DBDB-B740-999F-BB4955FB1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Online Protocol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96AC35B-25AB-DD46-95E2-DA53398D6E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Broadcast can be done as follows</a:t>
                </a:r>
              </a:p>
              <a:p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dirty="0"/>
                  <a:t> sends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𝑚𝑠𝑔</m:t>
                    </m:r>
                  </m:oMath>
                </a14:m>
                <a:r>
                  <a:rPr kumimoji="1" lang="en-US" altLang="zh-CN" dirty="0"/>
                  <a:t> to other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kumimoji="1" lang="en-US" altLang="zh-CN" dirty="0"/>
                  <a:t> parties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kumimoji="1" lang="en-US" altLang="zh-CN" dirty="0"/>
                  <a:t>Other parties broadcast received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𝑚𝑠𝑔</m:t>
                    </m:r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kumimoji="1" lang="en-US" altLang="zh-CN" dirty="0"/>
                  <a:t> to check consistency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kumimoji="1" lang="en-US" altLang="zh-CN" dirty="0"/>
              </a:p>
              <a:p>
                <a:r>
                  <a:rPr kumimoji="1" lang="en-US" altLang="zh-CN" dirty="0"/>
                  <a:t>Note that the 2</a:t>
                </a:r>
                <a:r>
                  <a:rPr kumimoji="1" lang="en-US" altLang="zh-CN" baseline="30000" dirty="0"/>
                  <a:t>nd</a:t>
                </a:r>
                <a:r>
                  <a:rPr kumimoji="1" lang="en-US" altLang="zh-CN" dirty="0"/>
                  <a:t> message can be batched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96AC35B-25AB-DD46-95E2-DA53398D6E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525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FED65F-1A57-8E44-9521-97317F759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Online Protocol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FD59F16-4B57-2549-826D-6916411C36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For a circuit C, define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kumimoji="1" lang="en-US" altLang="zh-CN" dirty="0"/>
                  <a:t> to be input wires and multiplication output wires</a:t>
                </a:r>
              </a:p>
              <a:p>
                <a:endParaRPr kumimoji="1" lang="en-US" altLang="zh-CN" dirty="0"/>
              </a:p>
              <a:p>
                <a:r>
                  <a:rPr kumimoji="1" lang="en-US" altLang="zh-CN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kumimoji="1" lang="en-US" altLang="zh-CN" dirty="0"/>
                  <a:t> be the multiplication gates that “feeds”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kumimoji="1" lang="en-US" altLang="zh-CN" dirty="0"/>
                  <a:t>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sub>
                      <m:sup/>
                      <m:e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p>
                        </m:sSub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p>
                        </m:sSubSup>
                      </m:e>
                    </m:nary>
                  </m:oMath>
                </a14:m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en-US" altLang="zh-CN" dirty="0"/>
                  <a:t>After running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kumimoji="1" lang="en-US" altLang="zh-CN" dirty="0"/>
                  <a:t> until output opening, we have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dirty="0"/>
                  <a:t> for every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kumimoji="1" lang="en-US" altLang="zh-CN" dirty="0"/>
                  <a:t>, except additive errors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FD59F16-4B57-2549-826D-6916411C36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0867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E47F51-14FE-FC4F-9668-B51354AB5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Online Protocol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4894694-34CC-094C-B734-08F61D0326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Errors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kumimoji="1" lang="en-US" altLang="zh-CN" dirty="0"/>
                  <a:t> for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∈[1,…,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 dirty="0"/>
                  <a:t> is defined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p>
                          </m:sSub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Sup>
                            <m:sSub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kumimoji="1" lang="en-US" altLang="zh-CN" dirty="0"/>
              </a:p>
              <a:p>
                <a:r>
                  <a:rPr kumimoji="1" lang="en-US" altLang="zh-CN" dirty="0"/>
                  <a:t>We check error by verifying (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kumimoji="1" lang="en-US" altLang="zh-CN" dirty="0"/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en-US" altLang="zh-CN" dirty="0"/>
              </a:p>
              <a:p>
                <a:r>
                  <a:rPr kumimoji="1" lang="en-US" altLang="zh-CN" dirty="0"/>
                  <a:t>Soundness error in this step is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/|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4894694-34CC-094C-B734-08F61D0326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7616" b="-15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0510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348DB2-5899-1040-92C0-CBE0287E6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Online Protocol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7A03C75-87BD-5140-AA5D-7C4C88F7BF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916551"/>
              </a:xfrm>
            </p:spPr>
            <p:txBody>
              <a:bodyPr>
                <a:normAutofit fontScale="85000" lnSpcReduction="10000"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zh-CN" dirty="0"/>
              </a:p>
              <a:p>
                <a14:m>
                  <m:oMath xmlns:m="http://schemas.openxmlformats.org/officeDocument/2006/math">
                    <m:r>
                      <a:rPr kumimoji="1" lang="en-US" altLang="zh-CN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nary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sub>
                          <m:sup/>
                          <m:e>
                            <m:sSubSup>
                              <m:sSubSup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p>
                            </m:sSub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sSubSup>
                              <m:sSubSup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p>
                            </m:sSubSup>
                          </m:e>
                        </m:nary>
                      </m:e>
                    </m:d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nary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kumimoji="1"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kumimoji="1"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1"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sup>
                                      </m:sSubSup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kumimoji="1"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1"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sup>
                                      </m:sSubSup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kumimoji="1" lang="en-US" altLang="zh-CN" dirty="0"/>
              </a:p>
              <a:p>
                <a:r>
                  <a:rPr kumimoji="1" lang="en-US" altLang="zh-CN" dirty="0"/>
                  <a:t>For each multiplication gate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kumimoji="1" lang="en-US" altLang="zh-CN" dirty="0"/>
                  <a:t> define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sub>
                              </m:sSub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∗(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nary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ℓ</m:t>
                                      </m:r>
                                    </m:sub>
                                  </m:sSub>
                                </m:sup>
                              </m:sSub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sub>
                              </m:sSub>
                            </m:sup>
                          </m:sSubSup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ℓ</m:t>
                                      </m:r>
                                    </m:sub>
                                  </m:sSub>
                                </m:sup>
                              </m:sSub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sub>
                              </m:sSub>
                            </m:sup>
                          </m:sSubSup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7A03C75-87BD-5140-AA5D-7C4C88F7BF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916551"/>
              </a:xfrm>
              <a:blipFill>
                <a:blip r:embed="rId2"/>
                <a:stretch>
                  <a:fillRect l="-7878" t="-12629" b="-221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9684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42725E-E6E3-AE4E-B629-F73B3D19B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Online Protocol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0FFF381-B838-F042-AF31-B6A40DBFA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74" y="1601232"/>
            <a:ext cx="9096726" cy="365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505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237103-61A8-474F-BFAE-E95BA23F7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Online Protocol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FEC8DB3-908B-5D4F-9A7E-ADD9FD87AB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202" y="1690689"/>
            <a:ext cx="8363596" cy="451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1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B10625-3FA8-DD4C-87ED-82A6227BE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Online Protocol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DF590AC-0EC3-6041-B4B2-9DF675D556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184" b="5630"/>
          <a:stretch/>
        </p:blipFill>
        <p:spPr>
          <a:xfrm>
            <a:off x="0" y="1395940"/>
            <a:ext cx="9143997" cy="509693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DAAC8D9-7CDF-7B47-BC90-1CCFB4D01135}"/>
              </a:ext>
            </a:extLst>
          </p:cNvPr>
          <p:cNvSpPr txBox="1"/>
          <p:nvPr/>
        </p:nvSpPr>
        <p:spPr>
          <a:xfrm>
            <a:off x="0" y="6604084"/>
            <a:ext cx="41777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/>
              <a:t>From Ariel </a:t>
            </a:r>
            <a:r>
              <a:rPr kumimoji="1" lang="en-US" altLang="zh-CN" sz="1050" dirty="0" err="1"/>
              <a:t>Nof’s</a:t>
            </a:r>
            <a:r>
              <a:rPr kumimoji="1" lang="en-US" altLang="zh-CN" sz="1050" dirty="0"/>
              <a:t> CRYPTO 2021 talk: https://</a:t>
            </a:r>
            <a:r>
              <a:rPr kumimoji="1" lang="en-US" altLang="zh-CN" sz="1050" dirty="0" err="1"/>
              <a:t>youtu.be</a:t>
            </a:r>
            <a:r>
              <a:rPr kumimoji="1" lang="en-US" altLang="zh-CN" sz="1050" dirty="0"/>
              <a:t>/Lu3ci1ARNDc</a:t>
            </a:r>
            <a:endParaRPr kumimoji="1"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760047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DFDADB-5F89-C444-A33E-58A691733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Online Protocol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60A3C7F-640E-3544-90F6-41130D39A5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In order to use FLIOP, we require every element in the proof to be secret-shared</a:t>
                </a:r>
              </a:p>
              <a:p>
                <a:endParaRPr kumimoji="1" lang="en-US" altLang="zh-CN" dirty="0"/>
              </a:p>
              <a:p>
                <a:r>
                  <a:rPr kumimoji="1" lang="en-US" altLang="zh-CN" dirty="0"/>
                  <a:t>Thus we require every party to broadcast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kumimoji="1" lang="en-US" altLang="zh-CN" b="0" i="0" dirty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</m:acc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b="0" i="0" dirty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dirty="0"/>
                  <a:t> for a pre-distributed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en-US" altLang="zh-CN" dirty="0"/>
                  <a:t>Then every party invoke the FLIOP to prove consistency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60A3C7F-640E-3544-90F6-41130D39A5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5950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ED916B-80B2-774D-9C05-92A78886F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FLIOP Language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C403AA0-F70C-8040-999A-0DA1000E68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303" y="1675686"/>
            <a:ext cx="8703394" cy="332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62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A2BD226-14B4-CB44-9CC3-0FE5A7AB96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60036"/>
            <a:ext cx="9046464" cy="602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302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165806-D60D-4BBF-9283-A7C7964F6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Synopsis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714C57-147A-4400-8B90-2D47EF85E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en-US" altLang="zh-CN" dirty="0">
              <a:solidFill>
                <a:srgbClr val="FFC000"/>
              </a:solidFill>
            </a:endParaRPr>
          </a:p>
          <a:p>
            <a:endParaRPr lang="en-US" altLang="zh-CN" dirty="0"/>
          </a:p>
          <a:p>
            <a:r>
              <a:rPr lang="en-US" altLang="zh-CN" dirty="0">
                <a:solidFill>
                  <a:schemeClr val="bg2"/>
                </a:solidFill>
              </a:rPr>
              <a:t>Online Protocol</a:t>
            </a:r>
          </a:p>
          <a:p>
            <a:endParaRPr lang="en-US" altLang="zh-CN" dirty="0">
              <a:solidFill>
                <a:schemeClr val="bg2"/>
              </a:solidFill>
            </a:endParaRPr>
          </a:p>
          <a:p>
            <a:r>
              <a:rPr lang="en-US" altLang="zh-CN" dirty="0">
                <a:solidFill>
                  <a:schemeClr val="bg2"/>
                </a:solidFill>
              </a:rPr>
              <a:t>Distributed Dealer</a:t>
            </a:r>
          </a:p>
          <a:p>
            <a:endParaRPr lang="en-US" altLang="zh-CN" dirty="0">
              <a:solidFill>
                <a:schemeClr val="bg2"/>
              </a:solidFill>
            </a:endParaRPr>
          </a:p>
          <a:p>
            <a:r>
              <a:rPr lang="en-US" altLang="zh-CN" dirty="0">
                <a:solidFill>
                  <a:schemeClr val="bg2"/>
                </a:solidFill>
              </a:rPr>
              <a:t>Discussion</a:t>
            </a:r>
            <a:endParaRPr lang="zh-CN" alt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122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CC6E37-2892-8141-B31E-5425E7E8D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FLIOP Recap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4C06D01-3DF7-D346-AFCD-05A6DD68F4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Language: </a:t>
                </a:r>
                <a:endParaRPr kumimoji="1" lang="en-US" altLang="zh-CN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kumimoji="1" lang="en-US" altLang="zh-CN" dirty="0"/>
              </a:p>
              <a:p>
                <a:r>
                  <a:rPr kumimoji="1" lang="en-US" altLang="zh-CN" dirty="0"/>
                  <a:t>Round 1: Prover prepares deg-1 polynomials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</m:oMath>
                </a14:m>
                <a:r>
                  <a:rPr kumimoji="1" lang="en-US" altLang="zh-CN" dirty="0"/>
                  <a:t> </a:t>
                </a:r>
                <a:r>
                  <a:rPr kumimoji="1" lang="en-US" altLang="zh-CN" dirty="0" err="1"/>
                  <a:t>s.t.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/2+1</m:t>
                          </m:r>
                        </m:sub>
                      </m:sSub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/2+2</m:t>
                          </m:r>
                        </m:sub>
                      </m:sSub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4C06D01-3DF7-D346-AFCD-05A6DD68F4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7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8641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C96FD6-B0E3-9942-AB64-AE4AA4B23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FLIOP Recap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566D964-172C-8145-BE6A-230768CE69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2088009"/>
              </a:xfrm>
            </p:spPr>
            <p:txBody>
              <a:bodyPr/>
              <a:lstStyle/>
              <a:p>
                <a:r>
                  <a:rPr kumimoji="1" lang="en-US" altLang="zh-CN" dirty="0"/>
                  <a:t>Round 1: Prover computes deg-2 polynomial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∈[</m:t>
                        </m:r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nary>
                  </m:oMath>
                </a14:m>
                <a:r>
                  <a:rPr kumimoji="1" lang="en-US" altLang="zh-CN" dirty="0"/>
                  <a:t> and 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sub>
                    </m:sSub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Note that the output of verification equation is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(1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]⋅[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566D964-172C-8145-BE6A-230768CE6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2088009"/>
              </a:xfrm>
              <a:blipFill>
                <a:blip r:embed="rId3"/>
                <a:stretch>
                  <a:fillRect l="-1447" t="-13855" b="-6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右大括号 3">
            <a:extLst>
              <a:ext uri="{FF2B5EF4-FFF2-40B4-BE49-F238E27FC236}">
                <a16:creationId xmlns:a16="http://schemas.microsoft.com/office/drawing/2014/main" id="{7CFA760B-8B14-D54E-96EA-2511105287DB}"/>
              </a:ext>
            </a:extLst>
          </p:cNvPr>
          <p:cNvSpPr/>
          <p:nvPr/>
        </p:nvSpPr>
        <p:spPr>
          <a:xfrm rot="5400000">
            <a:off x="3611880" y="1539241"/>
            <a:ext cx="414526" cy="4992626"/>
          </a:xfrm>
          <a:prstGeom prst="rightBrace">
            <a:avLst>
              <a:gd name="adj1" fmla="val 48852"/>
              <a:gd name="adj2" fmla="val 50000"/>
            </a:avLst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9F70391-AEE6-4141-9C34-F229823B10A3}"/>
              </a:ext>
            </a:extLst>
          </p:cNvPr>
          <p:cNvSpPr txBox="1">
            <a:spLocks/>
          </p:cNvSpPr>
          <p:nvPr/>
        </p:nvSpPr>
        <p:spPr>
          <a:xfrm>
            <a:off x="2972180" y="4242817"/>
            <a:ext cx="2425446" cy="414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2000" dirty="0"/>
              <a:t>Linear Query</a:t>
            </a:r>
            <a:endParaRPr kumimoji="1"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B5EDBE66-2359-AC4D-9D47-A4986E6F80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4578095"/>
                <a:ext cx="7886700" cy="22799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CN" dirty="0"/>
                  <a:t>Then the verifier needs to verify that for random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kumimoji="1" lang="en-US" altLang="zh-CN" dirty="0"/>
                  <a:t>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∈[</m:t>
                          </m:r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Sup>
                            <m:sSub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B5EDBE66-2359-AC4D-9D47-A4986E6F8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578095"/>
                <a:ext cx="7886700" cy="2279906"/>
              </a:xfrm>
              <a:prstGeom prst="rect">
                <a:avLst/>
              </a:prstGeom>
              <a:blipFill>
                <a:blip r:embed="rId4"/>
                <a:stretch>
                  <a:fillRect l="-1447" t="-34444" b="-7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9728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343025-F739-6B43-94F8-7F3051615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FLIOP Recap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896BA8C-72BD-D241-9F54-F653622948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5032375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/>
                  <a:t>Round 2: Prover computes deg-1 polynomials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f>
                          <m:f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</m:oMath>
                </a14:m>
                <a:r>
                  <a:rPr kumimoji="1" lang="en-US" altLang="zh-CN" dirty="0"/>
                  <a:t> </a:t>
                </a:r>
                <a:r>
                  <a:rPr kumimoji="1" lang="en-US" altLang="zh-CN" dirty="0" err="1"/>
                  <a:t>s.t.</a:t>
                </a:r>
                <a:r>
                  <a:rPr kumimoji="1" lang="en-US" altLang="zh-CN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f>
                            <m:f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/4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/4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kumimoji="1" lang="zh-CN" altLang="en-US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r>
                  <a:rPr kumimoji="1" lang="en-US" altLang="zh-CN" dirty="0"/>
                  <a:t>And computes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∈[</m:t>
                        </m:r>
                        <m:f>
                          <m:f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b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bSup>
                      </m:e>
                    </m:nary>
                  </m:oMath>
                </a14:m>
                <a:r>
                  <a:rPr kumimoji="1" lang="en-US" altLang="zh-CN" dirty="0"/>
                  <a:t> and 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896BA8C-72BD-D241-9F54-F653622948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5032375"/>
              </a:xfrm>
              <a:blipFill>
                <a:blip r:embed="rId2"/>
                <a:stretch>
                  <a:fillRect l="-1447" t="-2015" r="-161" b="-3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5469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91119733-DF4C-DB43-93D1-B88937AA6A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1825625"/>
                <a:ext cx="7886700" cy="44776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CN" dirty="0"/>
                  <a:t>Round 2: Verifier checks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Note that the checking equation is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0|−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sup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sup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sup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r>
                  <a:rPr kumimoji="1" lang="en-US" altLang="zh-CN" dirty="0"/>
                  <a:t>Verifier samples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kumimoji="1" lang="en-US" altLang="zh-CN" dirty="0"/>
                  <a:t> and verifies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∈[</m:t>
                        </m:r>
                        <m:f>
                          <m:f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b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  <m:sSubSup>
                          <m:sSub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91119733-DF4C-DB43-93D1-B88937AA6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825625"/>
                <a:ext cx="7886700" cy="4477639"/>
              </a:xfrm>
              <a:prstGeom prst="rect">
                <a:avLst/>
              </a:prstGeom>
              <a:blipFill>
                <a:blip r:embed="rId2"/>
                <a:stretch>
                  <a:fillRect l="-4019" t="-1695" b="-132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409BCB86-4CCE-B94B-A17D-D34002769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FLIOP Recap</a:t>
            </a:r>
            <a:endParaRPr kumimoji="1" lang="zh-CN" alt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6CD6E96-8A56-DE41-8BD1-4EB01D961DDE}"/>
              </a:ext>
            </a:extLst>
          </p:cNvPr>
          <p:cNvGrpSpPr/>
          <p:nvPr/>
        </p:nvGrpSpPr>
        <p:grpSpPr>
          <a:xfrm>
            <a:off x="1213102" y="4064444"/>
            <a:ext cx="6711698" cy="829053"/>
            <a:chOff x="1310638" y="4572003"/>
            <a:chExt cx="4992626" cy="829053"/>
          </a:xfrm>
        </p:grpSpPr>
        <p:sp>
          <p:nvSpPr>
            <p:cNvPr id="5" name="右大括号 4">
              <a:extLst>
                <a:ext uri="{FF2B5EF4-FFF2-40B4-BE49-F238E27FC236}">
                  <a16:creationId xmlns:a16="http://schemas.microsoft.com/office/drawing/2014/main" id="{B9CF51CD-FA0B-F146-9ED9-12AAB7BDC001}"/>
                </a:ext>
              </a:extLst>
            </p:cNvPr>
            <p:cNvSpPr/>
            <p:nvPr/>
          </p:nvSpPr>
          <p:spPr>
            <a:xfrm rot="5400000">
              <a:off x="3599688" y="2282953"/>
              <a:ext cx="414526" cy="4992626"/>
            </a:xfrm>
            <a:prstGeom prst="rightBrace">
              <a:avLst>
                <a:gd name="adj1" fmla="val 48852"/>
                <a:gd name="adj2" fmla="val 50000"/>
              </a:avLst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内容占位符 2">
              <a:extLst>
                <a:ext uri="{FF2B5EF4-FFF2-40B4-BE49-F238E27FC236}">
                  <a16:creationId xmlns:a16="http://schemas.microsoft.com/office/drawing/2014/main" id="{2986DFF7-3B30-8441-81CF-AF301F34E062}"/>
                </a:ext>
              </a:extLst>
            </p:cNvPr>
            <p:cNvSpPr txBox="1">
              <a:spLocks/>
            </p:cNvSpPr>
            <p:nvPr/>
          </p:nvSpPr>
          <p:spPr>
            <a:xfrm>
              <a:off x="2959988" y="4986529"/>
              <a:ext cx="2425446" cy="41452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kumimoji="1" lang="en-US" altLang="zh-CN" sz="2000" dirty="0"/>
                <a:t>Linear Query</a:t>
              </a:r>
              <a:endParaRPr kumimoji="1" lang="zh-CN" altLang="en-US" sz="2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66756F8-B7CC-B941-B47D-5B3EAFEC61A3}"/>
                  </a:ext>
                </a:extLst>
              </p:cNvPr>
              <p:cNvSpPr/>
              <p:nvPr/>
            </p:nvSpPr>
            <p:spPr>
              <a:xfrm>
                <a:off x="6205728" y="2651621"/>
                <a:ext cx="2511552" cy="5868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8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kumimoji="1"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sSup>
                            <m:sSup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d>
                                <m:d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66756F8-B7CC-B941-B47D-5B3EAFEC61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728" y="2651621"/>
                <a:ext cx="2511552" cy="586827"/>
              </a:xfrm>
              <a:prstGeom prst="rect">
                <a:avLst/>
              </a:prstGeom>
              <a:blipFill>
                <a:blip r:embed="rId3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6916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68988E-EB08-264C-BB93-BD52699D5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FLIOP Recap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0B61913-0BB1-1847-80EC-EE0BC338B8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Round log(n): Prover needs 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zh-CN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zh-CN" dirty="0"/>
                  <a:t> defined by linear functions on </a:t>
                </a:r>
                <a14:m>
                  <m:oMath xmlns:m="http://schemas.openxmlformats.org/officeDocument/2006/math"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|…|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func>
                          <m:func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−1 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Prover prepares deg-2 polynomials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en-US" altLang="zh-CN" dirty="0"/>
              </a:p>
              <a:p>
                <a:r>
                  <a:rPr kumimoji="1" lang="en-US" altLang="zh-CN" dirty="0"/>
                  <a:t>Prover prepares deg-3 polynomial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dirty="0"/>
                  <a:t> and 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zh-CN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d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The verifier checks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zh-CN" dirty="0"/>
                  <a:t> by a linear query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0B61913-0BB1-1847-80EC-EE0BC338B8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922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CD5482-3C8B-E648-B5E3-F7C58BCCC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FLIOP Recap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7147983-A438-6E4B-BC22-21F7CA7C18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The verifier samples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kumimoji="1" lang="en-US" altLang="zh-CN" dirty="0"/>
                  <a:t> and checks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func>
                              <m:func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zh-CN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kumimoji="1" lang="en-US" altLang="zh-CN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</m:e>
                            </m:d>
                          </m:sup>
                        </m:sSup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func>
                              <m:func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zh-CN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r>
                  <a:rPr kumimoji="1" lang="en-US" altLang="zh-CN" dirty="0"/>
                  <a:t> by three additional queries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7147983-A438-6E4B-BC22-21F7CA7C18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0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2654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A5C0F0-CDAC-A34F-AAEE-7A86003F3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Online Protocol</a:t>
            </a:r>
            <a:endParaRPr kumimoji="1" lang="zh-CN" altLang="en-US" dirty="0"/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A3FD026D-7BD7-5241-AC00-4597D173D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47" y="1761236"/>
            <a:ext cx="8735906" cy="333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22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11604F-62E7-644F-BB7C-1B0B82BE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Using the Dealer as a Verifier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98494C3-FECC-DF4F-A16C-A855840D5E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07" b="5407"/>
          <a:stretch/>
        </p:blipFill>
        <p:spPr>
          <a:xfrm>
            <a:off x="0" y="1395939"/>
            <a:ext cx="9144000" cy="509693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A9BFCBA-D75D-864A-A92F-241DF2FEC92B}"/>
              </a:ext>
            </a:extLst>
          </p:cNvPr>
          <p:cNvSpPr txBox="1"/>
          <p:nvPr/>
        </p:nvSpPr>
        <p:spPr>
          <a:xfrm>
            <a:off x="0" y="6604084"/>
            <a:ext cx="41777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/>
              <a:t>From Ariel </a:t>
            </a:r>
            <a:r>
              <a:rPr kumimoji="1" lang="en-US" altLang="zh-CN" sz="1050" dirty="0" err="1"/>
              <a:t>Nof’s</a:t>
            </a:r>
            <a:r>
              <a:rPr kumimoji="1" lang="en-US" altLang="zh-CN" sz="1050" dirty="0"/>
              <a:t> CRYPTO 2021 talk: https://</a:t>
            </a:r>
            <a:r>
              <a:rPr kumimoji="1" lang="en-US" altLang="zh-CN" sz="1050" dirty="0" err="1"/>
              <a:t>youtu.be</a:t>
            </a:r>
            <a:r>
              <a:rPr kumimoji="1" lang="en-US" altLang="zh-CN" sz="1050" dirty="0"/>
              <a:t>/Lu3ci1ARNDc</a:t>
            </a:r>
            <a:endParaRPr kumimoji="1"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636569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FA76D2-D49D-B245-A44E-B1DA91DE5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Online Verification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EBDEBD-EE1A-604A-B212-76EF36226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6CDD9A-862C-8F4E-AD0D-CE4C9DF0B9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3"/>
          <a:stretch/>
        </p:blipFill>
        <p:spPr>
          <a:xfrm>
            <a:off x="0" y="1583358"/>
            <a:ext cx="9144000" cy="527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649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CEC674-39C5-E448-96F3-C2DA2629B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307EFFC-91CC-F043-BDE6-F3199BD018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74"/>
          <a:stretch/>
        </p:blipFill>
        <p:spPr>
          <a:xfrm>
            <a:off x="-1" y="142086"/>
            <a:ext cx="8899895" cy="13318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7AB68D-38AB-A04F-AA79-BC3712B47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73942"/>
            <a:ext cx="9144000" cy="538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234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87D266-9856-8C48-A058-7B8E1A81D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3ADB1A-2AB7-3E45-9B01-0E95B14F2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Malicious multiparty computation over arbitrary ring/field in the preprocessing model.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Secure computation: semi-honest vs. malicious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Preprocessing: circuit-dependent vs. circuit independent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689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2AF46E-4766-A746-8397-CEAF55BC3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833159"/>
            <a:ext cx="7886700" cy="2949574"/>
          </a:xfrm>
        </p:spPr>
        <p:txBody>
          <a:bodyPr/>
          <a:lstStyle/>
          <a:p>
            <a:r>
              <a:rPr kumimoji="1" lang="en-US" altLang="zh-CN" dirty="0"/>
              <a:t>Properties of the above verification: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/>
              <a:t>Dealer’s computation is input-independent and thus can be included in preprocessing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/>
              <a:t>By star-sharing, prover’s only action is committing to proof strings, and thus the reduction to FLIOP soundness is trivial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B38379-F6BC-9143-BF6E-7957789A8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3332"/>
            <a:ext cx="9144000" cy="133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28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165806-D60D-4BBF-9283-A7C7964F6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Synopsis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714C57-147A-4400-8B90-2D47EF85E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/>
                </a:solidFill>
              </a:rPr>
              <a:t>Introduction</a:t>
            </a:r>
          </a:p>
          <a:p>
            <a:endParaRPr lang="en-US" altLang="zh-CN" dirty="0"/>
          </a:p>
          <a:p>
            <a:r>
              <a:rPr lang="en-US" altLang="zh-CN" dirty="0">
                <a:solidFill>
                  <a:schemeClr val="bg2"/>
                </a:solidFill>
              </a:rPr>
              <a:t>Online Protocol</a:t>
            </a:r>
          </a:p>
          <a:p>
            <a:endParaRPr lang="en-US" altLang="zh-CN" dirty="0">
              <a:solidFill>
                <a:schemeClr val="bg2"/>
              </a:solidFill>
            </a:endParaRPr>
          </a:p>
          <a:p>
            <a:r>
              <a:rPr lang="en-US" altLang="zh-CN" dirty="0"/>
              <a:t>Distributed Dealer</a:t>
            </a:r>
          </a:p>
          <a:p>
            <a:endParaRPr lang="en-US" altLang="zh-CN" dirty="0">
              <a:solidFill>
                <a:schemeClr val="bg2"/>
              </a:solidFill>
            </a:endParaRPr>
          </a:p>
          <a:p>
            <a:r>
              <a:rPr lang="en-US" altLang="zh-CN" dirty="0">
                <a:solidFill>
                  <a:schemeClr val="bg2"/>
                </a:solidFill>
              </a:rPr>
              <a:t>Discussion</a:t>
            </a:r>
            <a:endParaRPr lang="zh-CN" alt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388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FF81CF-674B-B74C-92A0-573813D4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Distributed Dealer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2D5152B-1325-504A-9496-0788165932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As discussed, the dealer’s computation is input-value independent, the dealer needs to compute</a:t>
                </a:r>
              </a:p>
              <a:p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kumimoji="1" lang="en-US" altLang="zh-CN" dirty="0"/>
                  <a:t>Shared randomness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kumimoji="1" lang="en-US" altLang="zh-CN" dirty="0"/>
                  <a:t> (the semi-honest protocol)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kumimoji="1" lang="en-US" altLang="zh-CN" dirty="0"/>
                  <a:t>Random challenge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kumimoji="1" lang="en-US" altLang="zh-CN" dirty="0"/>
                  <a:t>Verification component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e>
                    </m:nary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p>
                        </m:s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𝑚𝑢𝑙𝑡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ℓ</m:t>
                                </m:r>
                              </m:sub>
                            </m:sSub>
                          </m:sup>
                        </m:sSub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ℓ</m:t>
                                </m:r>
                              </m:sub>
                            </m:sSub>
                          </m:sup>
                        </m:sSubSup>
                      </m:e>
                    </m:nary>
                  </m:oMath>
                </a14:m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2D5152B-1325-504A-9496-078816593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326" b="-177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61693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C18EAD-EC15-A546-97F9-EC394FE97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Distributed Dealer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43CD11E-8E5A-054F-BB6B-5C14AE2836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 startAt="4"/>
                </a:pPr>
                <a:r>
                  <a:rPr kumimoji="1" lang="en-US" altLang="zh-CN" dirty="0"/>
                  <a:t>Query answer shares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  <m:sup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,ℓ</m:t>
                        </m:r>
                      </m:sub>
                      <m:sup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←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  <m:sup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sSubSup>
                          <m:sSubSup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d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  <m:t>,ℓ</m:t>
                            </m:r>
                          </m:sub>
                          <m:sup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sSubSup>
                          <m:sSubSup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d>
                  </m:oMath>
                </a14:m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 startAt="4"/>
                </a:pPr>
                <a:endParaRPr kumimoji="1" lang="en-US" altLang="zh-CN" dirty="0"/>
              </a:p>
              <a:p>
                <a:r>
                  <a:rPr kumimoji="1" lang="en-US" altLang="zh-CN" dirty="0"/>
                  <a:t>Altogether, the author claims 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4</m:t>
                    </m:r>
                    <m:d>
                      <m:dPr>
                        <m:begChr m:val="|"/>
                        <m:endChr m:val="|"/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begChr m:val="|"/>
                        <m:endChr m:val="|"/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kumimoji="1" lang="en-US" altLang="zh-CN" dirty="0"/>
                  <a:t> secure multiplications are required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43CD11E-8E5A-054F-BB6B-5C14AE2836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14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45370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165806-D60D-4BBF-9283-A7C7964F6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Synopsis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714C57-147A-4400-8B90-2D47EF85E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/>
                </a:solidFill>
              </a:rPr>
              <a:t>Introduction</a:t>
            </a:r>
          </a:p>
          <a:p>
            <a:endParaRPr lang="en-US" altLang="zh-CN" dirty="0"/>
          </a:p>
          <a:p>
            <a:r>
              <a:rPr lang="en-US" altLang="zh-CN" dirty="0">
                <a:solidFill>
                  <a:schemeClr val="bg2"/>
                </a:solidFill>
              </a:rPr>
              <a:t>Online Protocol</a:t>
            </a:r>
          </a:p>
          <a:p>
            <a:endParaRPr lang="en-US" altLang="zh-CN" dirty="0">
              <a:solidFill>
                <a:schemeClr val="bg2"/>
              </a:solidFill>
            </a:endParaRPr>
          </a:p>
          <a:p>
            <a:r>
              <a:rPr lang="en-US" altLang="zh-CN" dirty="0">
                <a:solidFill>
                  <a:schemeClr val="bg2"/>
                </a:solidFill>
              </a:rPr>
              <a:t>Distributed Dealer</a:t>
            </a:r>
          </a:p>
          <a:p>
            <a:endParaRPr lang="en-US" altLang="zh-CN" dirty="0">
              <a:solidFill>
                <a:schemeClr val="bg2"/>
              </a:solidFill>
            </a:endParaRPr>
          </a:p>
          <a:p>
            <a:r>
              <a:rPr lang="en-US" altLang="zh-CN" dirty="0"/>
              <a:t>Discussion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68318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26DE70-7A08-4D45-A091-FD20E202E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Discussion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BCEAE1-4186-C844-89E0-2EEA0A356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Security level for preprocessing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The composition theorem requires UC-secure implementation, but the authors claim that imperfect security suffices without proof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26E06F-6636-6C49-9C86-D8FE7B0A2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" y="4627391"/>
            <a:ext cx="9089898" cy="154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503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3F284A-3D9C-B04E-9DD7-6C33F3BAB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Discussion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4E166FD-70F6-4D48-B880-002930CAC7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Checking multiplication gate’s outputs directly seems more reasonable</a:t>
                </a:r>
                <a:br>
                  <a:rPr kumimoji="1" lang="en-US" altLang="zh-CN" dirty="0"/>
                </a:br>
                <a:endParaRPr kumimoji="1" lang="en-US" altLang="zh-CN" dirty="0"/>
              </a:p>
              <a:p>
                <a:r>
                  <a:rPr kumimoji="1" lang="en-US" altLang="zh-CN" dirty="0"/>
                  <a:t>The circuit-independent protocol does not seem to be secure up to additive attack</a:t>
                </a:r>
              </a:p>
              <a:p>
                <a:endParaRPr kumimoji="1" lang="en-US" altLang="zh-CN" dirty="0"/>
              </a:p>
              <a:p>
                <a:r>
                  <a:rPr kumimoji="1" lang="en-US" altLang="zh-CN" dirty="0"/>
                  <a:t>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p>
                  </m:oMath>
                </a14:m>
                <a:r>
                  <a:rPr kumimoji="1" lang="en-US" altLang="zh-CN" dirty="0"/>
                  <a:t> seems redundant, practical efficiency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4E166FD-70F6-4D48-B880-002930CAC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2197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DB314B-923E-484B-9B0D-67ABA689E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Contributions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69EE37-EDF2-FF4B-9B45-BE9160030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A novel online malicious MPC protocol without authenticated beaver’s triples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Main technique: FLIOP for inner-product relation to enforce consistency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Note that preprocessing phase still requires malicious security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89229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DB314B-923E-484B-9B0D-67ABA689E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Beaver’s Triples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A69EE37-EDF2-FF4B-9B45-BE9160030C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Also known as “circuit randomization”, works for arbitrary ring</a:t>
                </a:r>
              </a:p>
              <a:p>
                <a:endParaRPr kumimoji="1" lang="en-US" altLang="zh-CN" dirty="0"/>
              </a:p>
              <a:p>
                <a:r>
                  <a:rPr kumimoji="1" lang="en-US" altLang="zh-CN" dirty="0"/>
                  <a:t>Let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kumimoji="1" lang="en-US" altLang="zh-CN" dirty="0"/>
                  <a:t> be a linear secret sharing scheme</a:t>
                </a:r>
              </a:p>
              <a:p>
                <a:r>
                  <a:rPr kumimoji="1" lang="en-US" altLang="zh-CN" dirty="0"/>
                  <a:t>Pre-distribute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,[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 dirty="0"/>
                  <a:t> for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kumimoji="1" lang="en-US" altLang="zh-CN" dirty="0"/>
              </a:p>
              <a:p>
                <a:endParaRPr kumimoji="1" lang="en-US" altLang="zh-CN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endParaRPr kumimoji="1" lang="en-US" altLang="zh-CN" b="0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kumimoji="1"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A69EE37-EDF2-FF4B-9B45-BE9160030C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77D53C00-537E-0948-8CB7-AC5B44453D78}"/>
              </a:ext>
            </a:extLst>
          </p:cNvPr>
          <p:cNvSpPr txBox="1"/>
          <p:nvPr/>
        </p:nvSpPr>
        <p:spPr>
          <a:xfrm>
            <a:off x="628650" y="6176963"/>
            <a:ext cx="788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/>
              <a:t>Beaver, Donald. "Efficient multiparty protocols using circuit randomization." </a:t>
            </a:r>
            <a:r>
              <a:rPr lang="en" altLang="zh-CN" sz="1400" i="1" dirty="0"/>
              <a:t>Annual International Cryptology Conference</a:t>
            </a:r>
            <a:r>
              <a:rPr lang="en" altLang="zh-CN" sz="1400" dirty="0"/>
              <a:t>. Springer, Berlin, Heidelberg, 1991.</a:t>
            </a:r>
            <a:endParaRPr kumimoji="1" lang="zh-CN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E2CFA17-764E-7B41-8D8D-B869FEE56C1E}"/>
                  </a:ext>
                </a:extLst>
              </p:cNvPr>
              <p:cNvSpPr txBox="1"/>
              <p:nvPr/>
            </p:nvSpPr>
            <p:spPr>
              <a:xfrm>
                <a:off x="628650" y="5272645"/>
                <a:ext cx="14662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/>
                  <a:t>Open </a:t>
                </a:r>
                <a14:m>
                  <m:oMath xmlns:m="http://schemas.openxmlformats.org/officeDocument/2006/math">
                    <m:r>
                      <a:rPr kumimoji="1" lang="en-US" altLang="zh-CN" sz="14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kumimoji="1"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1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1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sz="1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kumimoji="1" lang="en-US" altLang="zh-CN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zh-CN" altLang="en-US" sz="1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E2CFA17-764E-7B41-8D8D-B869FEE56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272645"/>
                <a:ext cx="1466235" cy="523220"/>
              </a:xfrm>
              <a:prstGeom prst="rect">
                <a:avLst/>
              </a:prstGeom>
              <a:blipFill>
                <a:blip r:embed="rId3"/>
                <a:stretch>
                  <a:fillRect l="-855" t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9376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0C20B2-1AB8-964A-9701-B8F2DABD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Beaver’s Triples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9964D0E-BF34-8B4D-9440-918DD9CFC6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51424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/>
                  <a:t>A malicious adversary may open incorrect values corresponding to 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kumimoji="1" lang="en-US" altLang="zh-CN" dirty="0"/>
                  <a:t>output wires 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kumimoji="1" lang="en-US" altLang="zh-CN" dirty="0"/>
                  <a:t>multiplication gate’s input wires</a:t>
                </a:r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r>
                  <a:rPr kumimoji="1" lang="en-US" altLang="zh-CN" dirty="0"/>
                  <a:t>Previous protocols (e.g. SPDZ) use MAC to ensure correct opening</a:t>
                </a:r>
              </a:p>
              <a:p>
                <a:endParaRPr kumimoji="1" lang="en-US" altLang="zh-CN" dirty="0"/>
              </a:p>
              <a:p>
                <a:r>
                  <a:rPr kumimoji="1" lang="en-US" altLang="zh-CN" dirty="0"/>
                  <a:t>This work uses random linear combination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−∑</m:t>
                          </m:r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p>
                          </m:sSub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p>
                          </m:sSubSup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9964D0E-BF34-8B4D-9440-918DD9CFC6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51424"/>
              </a:xfrm>
              <a:blipFill>
                <a:blip r:embed="rId2"/>
                <a:stretch>
                  <a:fillRect l="-1447" t="-2222" b="-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0636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165806-D60D-4BBF-9283-A7C7964F6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Synopsis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714C57-147A-4400-8B90-2D47EF85E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/>
                </a:solidFill>
              </a:rPr>
              <a:t>Introduction</a:t>
            </a:r>
          </a:p>
          <a:p>
            <a:endParaRPr lang="en-US" altLang="zh-CN" dirty="0"/>
          </a:p>
          <a:p>
            <a:r>
              <a:rPr lang="en-US" altLang="zh-CN" dirty="0"/>
              <a:t>Online Protocol</a:t>
            </a:r>
          </a:p>
          <a:p>
            <a:endParaRPr lang="en-US" altLang="zh-CN" dirty="0">
              <a:solidFill>
                <a:schemeClr val="bg2"/>
              </a:solidFill>
            </a:endParaRPr>
          </a:p>
          <a:p>
            <a:r>
              <a:rPr lang="en-US" altLang="zh-CN" dirty="0">
                <a:solidFill>
                  <a:schemeClr val="bg2"/>
                </a:solidFill>
              </a:rPr>
              <a:t>Distributed Dealer</a:t>
            </a:r>
          </a:p>
          <a:p>
            <a:endParaRPr lang="en-US" altLang="zh-CN" dirty="0">
              <a:solidFill>
                <a:schemeClr val="bg2"/>
              </a:solidFill>
            </a:endParaRPr>
          </a:p>
          <a:p>
            <a:r>
              <a:rPr lang="en-US" altLang="zh-CN" dirty="0">
                <a:solidFill>
                  <a:schemeClr val="bg2"/>
                </a:solidFill>
              </a:rPr>
              <a:t>Discussion</a:t>
            </a:r>
            <a:endParaRPr lang="zh-CN" alt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038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22F4FE-CDF0-B643-9AC6-644323A7E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Online Protocol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6187561-1D21-634A-AE12-CF050D06F0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Star-Sharing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zh-CN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en-US" altLang="zh-CN" dirty="0"/>
                  <a:t>Properties: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kumimoji="1" lang="en-US" altLang="zh-CN" dirty="0"/>
                  <a:t>Linear homomorphic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kumimoji="1" lang="en-US" altLang="zh-CN" dirty="0"/>
                  <a:t>Committing with trusted setup</a:t>
                </a:r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6187561-1D21-634A-AE12-CF050D06F0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3485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6187ED-DFB7-AE41-8A8C-65C8D0BAD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Online Protocol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B32D665-0E10-8B46-A4B2-77286D7843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1603374"/>
              </a:xfrm>
            </p:spPr>
            <p:txBody>
              <a:bodyPr/>
              <a:lstStyle/>
              <a:p>
                <a:r>
                  <a:rPr kumimoji="1" lang="en-US" altLang="zh-CN" dirty="0"/>
                  <a:t>Starting point: a semi-honest circuit evaluation protocol with 1) star-compliance and 2) secure-up-to-additive-attack,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B32D665-0E10-8B46-A4B2-77286D7843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1603374"/>
              </a:xfrm>
              <a:blipFill>
                <a:blip r:embed="rId2"/>
                <a:stretch>
                  <a:fillRect l="-1447" t="-6299" r="-9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D4D1B371-AB79-9A4F-8B71-0BD6DA9C8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9" y="3291051"/>
            <a:ext cx="9095321" cy="1903021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395C5EF3-4A3C-114C-86EB-A3E4AE053CF5}"/>
              </a:ext>
            </a:extLst>
          </p:cNvPr>
          <p:cNvSpPr txBox="1">
            <a:spLocks/>
          </p:cNvSpPr>
          <p:nvPr/>
        </p:nvSpPr>
        <p:spPr>
          <a:xfrm>
            <a:off x="628650" y="5056123"/>
            <a:ext cx="7886700" cy="1603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CN" dirty="0"/>
          </a:p>
          <a:p>
            <a:r>
              <a:rPr kumimoji="1" lang="en-US" altLang="zh-CN" dirty="0"/>
              <a:t>Note that this preprocessing depends on the circuit structure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0154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2402</TotalTime>
  <Words>1021</Words>
  <Application>Microsoft Macintosh PowerPoint</Application>
  <PresentationFormat>全屏显示(4:3)</PresentationFormat>
  <Paragraphs>184</Paragraphs>
  <Slides>36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0" baseType="lpstr">
      <vt:lpstr>等线</vt:lpstr>
      <vt:lpstr>Arial</vt:lpstr>
      <vt:lpstr>Cambria Math</vt:lpstr>
      <vt:lpstr>Office 主题​​</vt:lpstr>
      <vt:lpstr>Sublinear GMW-Style Compiler for MPC with Preprocessing</vt:lpstr>
      <vt:lpstr>Synopsis</vt:lpstr>
      <vt:lpstr>Introduction</vt:lpstr>
      <vt:lpstr>Contributions</vt:lpstr>
      <vt:lpstr>Beaver’s Triples</vt:lpstr>
      <vt:lpstr>Beaver’s Triples</vt:lpstr>
      <vt:lpstr>Synopsis</vt:lpstr>
      <vt:lpstr>Online Protocol</vt:lpstr>
      <vt:lpstr>Online Protocol</vt:lpstr>
      <vt:lpstr>Online Protocol</vt:lpstr>
      <vt:lpstr>Online Protocol</vt:lpstr>
      <vt:lpstr>Online Protocol</vt:lpstr>
      <vt:lpstr>Online Protocol</vt:lpstr>
      <vt:lpstr>Online Protocol</vt:lpstr>
      <vt:lpstr>Online Protocol</vt:lpstr>
      <vt:lpstr>Online Protocol</vt:lpstr>
      <vt:lpstr>Online Protocol</vt:lpstr>
      <vt:lpstr>FLIOP Language</vt:lpstr>
      <vt:lpstr>PowerPoint 演示文稿</vt:lpstr>
      <vt:lpstr>FLIOP Recap</vt:lpstr>
      <vt:lpstr>FLIOP Recap</vt:lpstr>
      <vt:lpstr>FLIOP Recap</vt:lpstr>
      <vt:lpstr>FLIOP Recap</vt:lpstr>
      <vt:lpstr>FLIOP Recap</vt:lpstr>
      <vt:lpstr>FLIOP Recap</vt:lpstr>
      <vt:lpstr>Online Protocol</vt:lpstr>
      <vt:lpstr>Using the Dealer as a Verifier</vt:lpstr>
      <vt:lpstr>Online Verification</vt:lpstr>
      <vt:lpstr>PowerPoint 演示文稿</vt:lpstr>
      <vt:lpstr>PowerPoint 演示文稿</vt:lpstr>
      <vt:lpstr>Synopsis</vt:lpstr>
      <vt:lpstr>Distributed Dealer</vt:lpstr>
      <vt:lpstr>Distributed Dealer</vt:lpstr>
      <vt:lpstr>Synopsis</vt:lpstr>
      <vt:lpstr>Discussion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Multi-Prover Zero-Knowledge: Better Efficiency and More Applications</dc:title>
  <dc:creator>崔泓睿</dc:creator>
  <cp:lastModifiedBy>崔泓睿</cp:lastModifiedBy>
  <cp:revision>31</cp:revision>
  <dcterms:created xsi:type="dcterms:W3CDTF">2021-08-07T11:16:17Z</dcterms:created>
  <dcterms:modified xsi:type="dcterms:W3CDTF">2021-10-25T06:18:13Z</dcterms:modified>
</cp:coreProperties>
</file>